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6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D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F65DA-CFD5-43CC-A418-5CA79423B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214693"/>
            <a:ext cx="8791575" cy="1295269"/>
          </a:xfrm>
          <a:solidFill>
            <a:schemeClr val="accent5"/>
          </a:solidFill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</a:rPr>
              <a:t>Using Machine Learning to Predict Follow-up Retention: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6A56E9-8986-43DD-9897-0DF8AA227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509962"/>
            <a:ext cx="2250959" cy="701311"/>
          </a:xfrm>
          <a:solidFill>
            <a:schemeClr val="bg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758558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D6B8F-CFC5-4FB4-AEAC-19FFA3D3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(ML) briefer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335B6-E1AB-42CE-9F04-1EF312B6C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Similar to statistical models, ML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Takes data in the form of features (Predictor variables)</a:t>
            </a:r>
          </a:p>
          <a:p>
            <a:pPr lvl="1"/>
            <a:r>
              <a:rPr lang="en-US" dirty="0"/>
              <a:t>And predicts the target variable (Outcome variable)</a:t>
            </a:r>
          </a:p>
          <a:p>
            <a:pPr lvl="1"/>
            <a:r>
              <a:rPr lang="en-US" dirty="0"/>
              <a:t>May fit frequentist (mostly regression) or Bayesian models to data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As opposed to statistical models, ML:</a:t>
            </a:r>
          </a:p>
          <a:p>
            <a:pPr lvl="1"/>
            <a:r>
              <a:rPr lang="en-US" dirty="0"/>
              <a:t>Splits data into training and testing sets to evaluate model on unseen data</a:t>
            </a:r>
          </a:p>
          <a:p>
            <a:pPr lvl="2"/>
            <a:r>
              <a:rPr lang="en-US" dirty="0"/>
              <a:t>Prioritize generalizability to external data over internal validity</a:t>
            </a:r>
          </a:p>
          <a:p>
            <a:pPr lvl="1"/>
            <a:r>
              <a:rPr lang="en-US" dirty="0"/>
              <a:t>Primarily intended for prediction instead of hypothesis testing</a:t>
            </a:r>
          </a:p>
          <a:p>
            <a:pPr lvl="2"/>
            <a:r>
              <a:rPr lang="en-US" dirty="0"/>
              <a:t>Harder to interpret relationships between IVs and DV</a:t>
            </a:r>
          </a:p>
          <a:p>
            <a:pPr lvl="1"/>
            <a:r>
              <a:rPr lang="en-US" dirty="0"/>
              <a:t>“Tunes” model specifications across repeated fits of model to find best evaluation statistics</a:t>
            </a:r>
          </a:p>
        </p:txBody>
      </p:sp>
    </p:spTree>
    <p:extLst>
      <p:ext uri="{BB962C8B-B14F-4D97-AF65-F5344CB8AC3E}">
        <p14:creationId xmlns:p14="http://schemas.microsoft.com/office/powerpoint/2010/main" val="362280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94F440-3F5A-4643-9A2F-59B8DA7A746D}"/>
              </a:ext>
            </a:extLst>
          </p:cNvPr>
          <p:cNvSpPr/>
          <p:nvPr/>
        </p:nvSpPr>
        <p:spPr>
          <a:xfrm>
            <a:off x="7776594" y="1412518"/>
            <a:ext cx="2961313" cy="458561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F12B5-DBFF-4B79-B455-41DAA8A85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262" y="350070"/>
            <a:ext cx="9905998" cy="1478570"/>
          </a:xfrm>
        </p:spPr>
        <p:txBody>
          <a:bodyPr/>
          <a:lstStyle/>
          <a:p>
            <a:r>
              <a:rPr lang="en-US" dirty="0"/>
              <a:t>ML workflow</a:t>
            </a:r>
          </a:p>
        </p:txBody>
      </p:sp>
      <p:pic>
        <p:nvPicPr>
          <p:cNvPr id="1026" name="Picture 2" descr="Machine Learning Project Workflow | by Hrishav kumar | Medium">
            <a:extLst>
              <a:ext uri="{FF2B5EF4-FFF2-40B4-BE49-F238E27FC236}">
                <a16:creationId xmlns:a16="http://schemas.microsoft.com/office/drawing/2014/main" id="{4FAE6711-335D-42CA-A0CA-CA047FE6C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30" y="1568581"/>
            <a:ext cx="6331503" cy="4318912"/>
          </a:xfrm>
          <a:prstGeom prst="roundRect">
            <a:avLst>
              <a:gd name="adj" fmla="val 11111"/>
            </a:avLst>
          </a:prstGeom>
          <a:ln w="190500" cap="rnd">
            <a:solidFill>
              <a:srgbClr val="92D050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FACBB4-6D0A-48EF-A943-832309EB37DD}"/>
              </a:ext>
            </a:extLst>
          </p:cNvPr>
          <p:cNvSpPr txBox="1"/>
          <p:nvPr/>
        </p:nvSpPr>
        <p:spPr>
          <a:xfrm>
            <a:off x="7868872" y="1870650"/>
            <a:ext cx="27767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Preprocessing: 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Similar to previous 	methods, 	but can be slightly different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BB8360-37C3-4850-AFD5-BDCF95A3C0D7}"/>
              </a:ext>
            </a:extLst>
          </p:cNvPr>
          <p:cNvSpPr txBox="1"/>
          <p:nvPr/>
        </p:nvSpPr>
        <p:spPr>
          <a:xfrm>
            <a:off x="7885650" y="2866613"/>
            <a:ext cx="28522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Data Modeling:</a:t>
            </a:r>
          </a:p>
          <a:p>
            <a:r>
              <a:rPr lang="en-US" sz="1200" dirty="0"/>
              <a:t>	</a:t>
            </a:r>
            <a:r>
              <a:rPr lang="en-US" sz="1200" dirty="0">
                <a:solidFill>
                  <a:srgbClr val="AFDDFF"/>
                </a:solidFill>
              </a:rPr>
              <a:t>Cross-validation</a:t>
            </a:r>
          </a:p>
          <a:p>
            <a:r>
              <a:rPr lang="en-US" sz="1200" dirty="0">
                <a:solidFill>
                  <a:srgbClr val="AFDDFF"/>
                </a:solidFill>
              </a:rPr>
              <a:t>	Hyperparameter tuning</a:t>
            </a:r>
          </a:p>
          <a:p>
            <a:r>
              <a:rPr lang="en-US" sz="1200" dirty="0">
                <a:solidFill>
                  <a:srgbClr val="AFDDFF"/>
                </a:solidFill>
              </a:rPr>
              <a:t>	Iteratively comparing fit/prediction</a:t>
            </a:r>
          </a:p>
          <a:p>
            <a:r>
              <a:rPr lang="en-US" sz="1200" dirty="0">
                <a:solidFill>
                  <a:srgbClr val="AFDDFF"/>
                </a:solidFill>
              </a:rPr>
              <a:t>	Selecting best fitting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7B64E-2668-497E-8EB4-4B47EBE2611C}"/>
              </a:ext>
            </a:extLst>
          </p:cNvPr>
          <p:cNvSpPr txBox="1"/>
          <p:nvPr/>
        </p:nvSpPr>
        <p:spPr>
          <a:xfrm>
            <a:off x="7961151" y="4338349"/>
            <a:ext cx="27767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Model Deployment</a:t>
            </a:r>
          </a:p>
          <a:p>
            <a:r>
              <a:rPr lang="en-US" dirty="0"/>
              <a:t>	</a:t>
            </a:r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Incorporating fitted model 	into workspace of initial 	problem for prediction</a:t>
            </a:r>
          </a:p>
        </p:txBody>
      </p:sp>
    </p:spTree>
    <p:extLst>
      <p:ext uri="{BB962C8B-B14F-4D97-AF65-F5344CB8AC3E}">
        <p14:creationId xmlns:p14="http://schemas.microsoft.com/office/powerpoint/2010/main" val="256381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06F8-7A14-41CF-B06B-8F4440F11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D043-E130-425F-8C19-63EFE1412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631" y="1913927"/>
            <a:ext cx="7037854" cy="2238195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DATA</a:t>
            </a:r>
          </a:p>
          <a:p>
            <a:pPr lvl="1"/>
            <a:r>
              <a:rPr lang="en-US" sz="1400" dirty="0"/>
              <a:t>Screener (health behaviors, substance use, date of screener, recruitment source,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Redcap participant data (EMA completion rates, FU label, contacts with study staff)</a:t>
            </a:r>
          </a:p>
          <a:p>
            <a:pPr lvl="1"/>
            <a:endParaRPr lang="en-US" sz="1400" dirty="0">
              <a:solidFill>
                <a:schemeClr val="tx2"/>
              </a:solidFill>
            </a:endParaRP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5B287-5CD3-4F72-944B-312F54327FE3}"/>
              </a:ext>
            </a:extLst>
          </p:cNvPr>
          <p:cNvSpPr txBox="1"/>
          <p:nvPr/>
        </p:nvSpPr>
        <p:spPr>
          <a:xfrm>
            <a:off x="6074245" y="3556891"/>
            <a:ext cx="604846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Alcohol/marijuana/nicotine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Binge behavior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Stress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Sleep time (separated by weekday and weekend)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Sleep difference from weekday to weekend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Exercise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Fruit and Vegetable consumption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Weekly EMA completion rates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84F2F-43DE-4856-B480-ED3709D5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289" y="661700"/>
            <a:ext cx="2862966" cy="20085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B0878BE-96DD-4E3D-9241-7C75AFA9FD32}"/>
              </a:ext>
            </a:extLst>
          </p:cNvPr>
          <p:cNvSpPr/>
          <p:nvPr/>
        </p:nvSpPr>
        <p:spPr>
          <a:xfrm rot="2545056">
            <a:off x="9381718" y="933749"/>
            <a:ext cx="1587412" cy="8481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4A026F-3024-0117-51EA-E9E3E0F31CB7}"/>
              </a:ext>
            </a:extLst>
          </p:cNvPr>
          <p:cNvSpPr txBox="1"/>
          <p:nvPr/>
        </p:nvSpPr>
        <p:spPr>
          <a:xfrm>
            <a:off x="926809" y="2983692"/>
            <a:ext cx="761070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FEATURE EXTRACTION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(list of predictors used and created)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Demographics (race, gender, education, occupational status, age)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Delay from screener to study start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Month of study start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Season of study start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Year of study start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Student Status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03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792F-EFE5-4421-AF49-32D4496FB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and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F5F72-A8DD-4465-BA36-5A24368E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700" y="5591498"/>
            <a:ext cx="9905998" cy="9519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use standard MLM fit and prediction to compare or see if better prediction than other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99C76-F146-4D8A-9234-1FA33D2D3584}"/>
              </a:ext>
            </a:extLst>
          </p:cNvPr>
          <p:cNvSpPr txBox="1"/>
          <p:nvPr/>
        </p:nvSpPr>
        <p:spPr>
          <a:xfrm>
            <a:off x="709713" y="1938960"/>
            <a:ext cx="27846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1. Regularized regression </a:t>
            </a:r>
          </a:p>
          <a:p>
            <a:pPr lvl="1"/>
            <a:r>
              <a:rPr lang="en-US" dirty="0"/>
              <a:t>Regression but with penalty function for complicated models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9FAA6-1370-48FA-A7A5-33BA29223C5A}"/>
              </a:ext>
            </a:extLst>
          </p:cNvPr>
          <p:cNvSpPr txBox="1"/>
          <p:nvPr/>
        </p:nvSpPr>
        <p:spPr>
          <a:xfrm>
            <a:off x="4256748" y="1939968"/>
            <a:ext cx="3388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2. Random Forest Model</a:t>
            </a:r>
          </a:p>
          <a:p>
            <a:pPr lvl="1"/>
            <a:r>
              <a:rPr lang="en-US" dirty="0"/>
              <a:t>Bifurcates outcome based on thresholds in the predictors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3CDF2F-73B3-4690-8754-D674E49F60B9}"/>
              </a:ext>
            </a:extLst>
          </p:cNvPr>
          <p:cNvSpPr txBox="1"/>
          <p:nvPr/>
        </p:nvSpPr>
        <p:spPr>
          <a:xfrm>
            <a:off x="7972568" y="1938960"/>
            <a:ext cx="3469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3. Support Vector Machine</a:t>
            </a:r>
          </a:p>
          <a:p>
            <a:pPr lvl="1"/>
            <a:r>
              <a:rPr lang="en-US" dirty="0"/>
              <a:t>Fits only the data points on the edge of a classification boundary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C48F5F-6779-4BAD-8BB1-EF5AF1F4F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52" b="93750" l="10000" r="91667">
                        <a14:foregroundMark x1="29000" y1="11694" x2="45000" y2="7258"/>
                        <a14:foregroundMark x1="45000" y1="7258" x2="63000" y2="6653"/>
                        <a14:foregroundMark x1="63000" y1="6653" x2="72333" y2="11089"/>
                        <a14:foregroundMark x1="81667" y1="71169" x2="91667" y2="61895"/>
                        <a14:foregroundMark x1="91667" y1="61895" x2="89000" y2="49798"/>
                        <a14:foregroundMark x1="89000" y1="49798" x2="84667" y2="45565"/>
                        <a14:foregroundMark x1="14333" y1="87500" x2="24333" y2="88508"/>
                        <a14:foregroundMark x1="13333" y1="85484" x2="22000" y2="88911"/>
                        <a14:foregroundMark x1="14667" y1="93750" x2="14667" y2="9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320" y="3277072"/>
            <a:ext cx="821620" cy="135841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FF074B5-FA69-49D0-BFFD-F3D13F913FDA}"/>
              </a:ext>
            </a:extLst>
          </p:cNvPr>
          <p:cNvSpPr/>
          <p:nvPr/>
        </p:nvSpPr>
        <p:spPr>
          <a:xfrm rot="1196465">
            <a:off x="2003343" y="3969274"/>
            <a:ext cx="467863" cy="17017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C333F4-42DC-4A74-ABAF-693C06EE7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52" b="93750" l="10000" r="91667">
                        <a14:foregroundMark x1="29000" y1="11694" x2="45000" y2="7258"/>
                        <a14:foregroundMark x1="45000" y1="7258" x2="63000" y2="6653"/>
                        <a14:foregroundMark x1="63000" y1="6653" x2="72333" y2="11089"/>
                        <a14:foregroundMark x1="81667" y1="71169" x2="91667" y2="61895"/>
                        <a14:foregroundMark x1="91667" y1="61895" x2="89000" y2="49798"/>
                        <a14:foregroundMark x1="89000" y1="49798" x2="84667" y2="45565"/>
                        <a14:foregroundMark x1="14333" y1="87500" x2="24333" y2="88508"/>
                        <a14:foregroundMark x1="13333" y1="85484" x2="22000" y2="88911"/>
                        <a14:foregroundMark x1="14667" y1="93750" x2="14667" y2="9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9726" y="3923906"/>
            <a:ext cx="428835" cy="709007"/>
          </a:xfrm>
          <a:prstGeom prst="rect">
            <a:avLst/>
          </a:prstGeom>
        </p:spPr>
      </p:pic>
      <p:sp>
        <p:nvSpPr>
          <p:cNvPr id="13" name="&quot;Not Allowed&quot; Symbol 12">
            <a:extLst>
              <a:ext uri="{FF2B5EF4-FFF2-40B4-BE49-F238E27FC236}">
                <a16:creationId xmlns:a16="http://schemas.microsoft.com/office/drawing/2014/main" id="{114ADBC8-0405-43CB-90B1-D1C8D68309F6}"/>
              </a:ext>
            </a:extLst>
          </p:cNvPr>
          <p:cNvSpPr/>
          <p:nvPr/>
        </p:nvSpPr>
        <p:spPr>
          <a:xfrm>
            <a:off x="709713" y="3182104"/>
            <a:ext cx="1232689" cy="1578810"/>
          </a:xfrm>
          <a:prstGeom prst="noSmoking">
            <a:avLst>
              <a:gd name="adj" fmla="val 343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E039E1-E4E3-4DE5-B5F7-C1F7B68AD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56" t="28101" r="64633" b="33397"/>
          <a:stretch/>
        </p:blipFill>
        <p:spPr>
          <a:xfrm>
            <a:off x="4708040" y="2902883"/>
            <a:ext cx="2233427" cy="23919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0E757B-B9CE-48BF-B40C-889FF89767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12" t="39113" r="68348" b="33124"/>
          <a:stretch/>
        </p:blipFill>
        <p:spPr>
          <a:xfrm>
            <a:off x="8201632" y="3395897"/>
            <a:ext cx="3280655" cy="14773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AAB5E2-F67B-4D36-B9CB-EF59F4D8B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217" y="95047"/>
            <a:ext cx="2483334" cy="17414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3B7CB9-CEE8-4DF2-89FF-A41B0DF51E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993712">
            <a:off x="9436877" y="1081580"/>
            <a:ext cx="902472" cy="86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4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8" grpId="0"/>
      <p:bldP spid="10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6666B-2B7A-6F31-168C-66915563A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 and Tuning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190AD-728D-0461-FF92-54E55ACD2499}"/>
              </a:ext>
            </a:extLst>
          </p:cNvPr>
          <p:cNvSpPr txBox="1"/>
          <p:nvPr/>
        </p:nvSpPr>
        <p:spPr>
          <a:xfrm>
            <a:off x="867747" y="2060691"/>
            <a:ext cx="28772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1. Regularized regression </a:t>
            </a:r>
          </a:p>
          <a:p>
            <a:pPr lvl="1"/>
            <a:r>
              <a:rPr lang="en-US" dirty="0"/>
              <a:t>Regression but with penalty function for complicated models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DAFBA-0873-5589-5263-5369C06FF94F}"/>
              </a:ext>
            </a:extLst>
          </p:cNvPr>
          <p:cNvSpPr txBox="1"/>
          <p:nvPr/>
        </p:nvSpPr>
        <p:spPr>
          <a:xfrm>
            <a:off x="768287" y="3442954"/>
            <a:ext cx="27846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2. Random Forest Model</a:t>
            </a:r>
          </a:p>
          <a:p>
            <a:pPr lvl="1"/>
            <a:r>
              <a:rPr lang="en-US" dirty="0"/>
              <a:t>Bifurcates outcome based on thresholds in the predictors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48038-F831-894F-8FBF-E923B95E03E2}"/>
              </a:ext>
            </a:extLst>
          </p:cNvPr>
          <p:cNvSpPr txBox="1"/>
          <p:nvPr/>
        </p:nvSpPr>
        <p:spPr>
          <a:xfrm>
            <a:off x="768288" y="4727372"/>
            <a:ext cx="2714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3. Support Vector Machine</a:t>
            </a:r>
          </a:p>
          <a:p>
            <a:pPr lvl="1"/>
            <a:r>
              <a:rPr lang="en-US" dirty="0"/>
              <a:t>Fits only the data points on the edge of a classification boundary </a:t>
            </a:r>
          </a:p>
          <a:p>
            <a:endParaRPr lang="en-US" dirty="0"/>
          </a:p>
        </p:txBody>
      </p:sp>
      <p:pic>
        <p:nvPicPr>
          <p:cNvPr id="1028" name="Picture 4" descr="180+ Oven Knob Illustrations, Royalty-Free Vector Graphics &amp; Clip Art -  iStock | Oven dial, Stove knob, Oven temperature">
            <a:extLst>
              <a:ext uri="{FF2B5EF4-FFF2-40B4-BE49-F238E27FC236}">
                <a16:creationId xmlns:a16="http://schemas.microsoft.com/office/drawing/2014/main" id="{C5D2641D-8300-D39A-502C-28065B0DDA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0" t="48319" b="2862"/>
          <a:stretch/>
        </p:blipFill>
        <p:spPr bwMode="auto">
          <a:xfrm>
            <a:off x="4534141" y="2620199"/>
            <a:ext cx="2784639" cy="28458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EDCA8C9-3E97-EDC6-8D07-C2527B578FEF}"/>
              </a:ext>
            </a:extLst>
          </p:cNvPr>
          <p:cNvSpPr/>
          <p:nvPr/>
        </p:nvSpPr>
        <p:spPr>
          <a:xfrm>
            <a:off x="7604060" y="3694922"/>
            <a:ext cx="1007706" cy="457200"/>
          </a:xfrm>
          <a:prstGeom prst="rightArrow">
            <a:avLst/>
          </a:prstGeom>
          <a:solidFill>
            <a:srgbClr val="00B05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D29EC6-0752-A096-C4F9-B15005A67210}"/>
              </a:ext>
            </a:extLst>
          </p:cNvPr>
          <p:cNvSpPr txBox="1"/>
          <p:nvPr/>
        </p:nvSpPr>
        <p:spPr>
          <a:xfrm>
            <a:off x="8434485" y="3118726"/>
            <a:ext cx="30791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PERFORMANCE ON      UNSEEN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A6B2A9-8AF5-38FD-63E3-AF80DC0E11FD}"/>
              </a:ext>
            </a:extLst>
          </p:cNvPr>
          <p:cNvSpPr txBox="1"/>
          <p:nvPr/>
        </p:nvSpPr>
        <p:spPr>
          <a:xfrm>
            <a:off x="4118187" y="1962126"/>
            <a:ext cx="3952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u="sng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Hyperparameters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B735588-88E5-4D9C-25B7-6D9D34EE8A79}"/>
              </a:ext>
            </a:extLst>
          </p:cNvPr>
          <p:cNvSpPr/>
          <p:nvPr/>
        </p:nvSpPr>
        <p:spPr>
          <a:xfrm rot="1782303">
            <a:off x="3517381" y="2618264"/>
            <a:ext cx="1013416" cy="457200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8AB789B-E8E3-CADC-EF75-64675096D87F}"/>
              </a:ext>
            </a:extLst>
          </p:cNvPr>
          <p:cNvSpPr/>
          <p:nvPr/>
        </p:nvSpPr>
        <p:spPr>
          <a:xfrm rot="20398946">
            <a:off x="3605341" y="5089804"/>
            <a:ext cx="918225" cy="457200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686997-8113-1D11-4DDB-E49AAC4EE0C7}"/>
              </a:ext>
            </a:extLst>
          </p:cNvPr>
          <p:cNvSpPr/>
          <p:nvPr/>
        </p:nvSpPr>
        <p:spPr>
          <a:xfrm>
            <a:off x="3475649" y="3825839"/>
            <a:ext cx="808257" cy="457200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2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E498-8788-40ED-BB33-34406854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447" y="440529"/>
            <a:ext cx="9905998" cy="1478570"/>
          </a:xfrm>
        </p:spPr>
        <p:txBody>
          <a:bodyPr/>
          <a:lstStyle/>
          <a:p>
            <a:r>
              <a:rPr lang="en-US" dirty="0"/>
              <a:t>Results and tinkering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49745-F606-47CF-AB63-7D5B38DE1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410" y="1658143"/>
            <a:ext cx="4954588" cy="19826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High imbalance in target variable led to overpredicting completed FUs. </a:t>
            </a:r>
          </a:p>
          <a:p>
            <a:pPr lvl="1"/>
            <a:r>
              <a:rPr lang="en-US" dirty="0"/>
              <a:t>18% incompletes, 82% completes</a:t>
            </a:r>
          </a:p>
          <a:p>
            <a:pPr lvl="1"/>
            <a:r>
              <a:rPr lang="en-US" dirty="0"/>
              <a:t>strong predictions of positives and weak prediction of negatives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9C1D47-5C4D-4B4E-8DD7-D333B617C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685" y="4265757"/>
            <a:ext cx="3685131" cy="2340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92A87E-A54C-452E-957E-E8F108E95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686" y="1300382"/>
            <a:ext cx="3685130" cy="23404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2E47CC-4032-4F3F-87F0-D9BA8493E024}"/>
              </a:ext>
            </a:extLst>
          </p:cNvPr>
          <p:cNvSpPr txBox="1">
            <a:spLocks/>
          </p:cNvSpPr>
          <p:nvPr/>
        </p:nvSpPr>
        <p:spPr>
          <a:xfrm>
            <a:off x="962184" y="4444637"/>
            <a:ext cx="4954588" cy="19826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But</a:t>
            </a:r>
            <a:r>
              <a:rPr lang="en-US" dirty="0"/>
              <a:t> by setting a high threshold for detecting a positive, we can improve our False predictions to 78%</a:t>
            </a:r>
          </a:p>
          <a:p>
            <a:pPr lvl="1"/>
            <a:r>
              <a:rPr lang="en-US" dirty="0"/>
              <a:t>(i.e. since we’re overpredicting, instead of only classifying a success from probabilities higher than .5, we raise the threshold until we detect the most True negatives and least False negative)</a:t>
            </a:r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2BB88-13AD-4401-AEDA-C99BF10F1B33}"/>
              </a:ext>
            </a:extLst>
          </p:cNvPr>
          <p:cNvSpPr txBox="1"/>
          <p:nvPr/>
        </p:nvSpPr>
        <p:spPr>
          <a:xfrm>
            <a:off x="7684316" y="931178"/>
            <a:ext cx="2961313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Threshold at 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8AB26-D9FA-4338-8D66-2704A2218AF7}"/>
              </a:ext>
            </a:extLst>
          </p:cNvPr>
          <p:cNvSpPr txBox="1"/>
          <p:nvPr/>
        </p:nvSpPr>
        <p:spPr>
          <a:xfrm>
            <a:off x="7684315" y="3896553"/>
            <a:ext cx="2961313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Threshold at .8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5834F9-A358-49C6-929A-5F32CE322EC1}"/>
              </a:ext>
            </a:extLst>
          </p:cNvPr>
          <p:cNvSpPr/>
          <p:nvPr/>
        </p:nvSpPr>
        <p:spPr>
          <a:xfrm>
            <a:off x="8456103" y="5379259"/>
            <a:ext cx="2591308" cy="93521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DA26C6-AEAE-4A56-9586-987B36477403}"/>
              </a:ext>
            </a:extLst>
          </p:cNvPr>
          <p:cNvSpPr/>
          <p:nvPr/>
        </p:nvSpPr>
        <p:spPr>
          <a:xfrm>
            <a:off x="8456103" y="4393594"/>
            <a:ext cx="2591308" cy="96401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AF0B2D-B6A7-4FD0-8CBD-A994326370B9}"/>
              </a:ext>
            </a:extLst>
          </p:cNvPr>
          <p:cNvSpPr/>
          <p:nvPr/>
        </p:nvSpPr>
        <p:spPr>
          <a:xfrm>
            <a:off x="7873271" y="4389787"/>
            <a:ext cx="559815" cy="148657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A5326B-E3F2-45CB-894B-D4AE039027DA}"/>
              </a:ext>
            </a:extLst>
          </p:cNvPr>
          <p:cNvSpPr/>
          <p:nvPr/>
        </p:nvSpPr>
        <p:spPr>
          <a:xfrm>
            <a:off x="7873271" y="5894458"/>
            <a:ext cx="559814" cy="4200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B40703-F232-4D99-8FFC-D54AC1C41390}"/>
              </a:ext>
            </a:extLst>
          </p:cNvPr>
          <p:cNvSpPr/>
          <p:nvPr/>
        </p:nvSpPr>
        <p:spPr>
          <a:xfrm>
            <a:off x="8456103" y="1537908"/>
            <a:ext cx="2591308" cy="181316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4A9C9E-301F-4744-A36E-9C6B577A1322}"/>
              </a:ext>
            </a:extLst>
          </p:cNvPr>
          <p:cNvSpPr/>
          <p:nvPr/>
        </p:nvSpPr>
        <p:spPr>
          <a:xfrm>
            <a:off x="8456103" y="1423192"/>
            <a:ext cx="2591308" cy="9306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A1FA94-FEDC-4E25-92CA-F734135FFF18}"/>
              </a:ext>
            </a:extLst>
          </p:cNvPr>
          <p:cNvSpPr/>
          <p:nvPr/>
        </p:nvSpPr>
        <p:spPr>
          <a:xfrm>
            <a:off x="7873270" y="1423191"/>
            <a:ext cx="559815" cy="103881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CD963C-3B62-4F0C-B0A3-7F8D00A24770}"/>
              </a:ext>
            </a:extLst>
          </p:cNvPr>
          <p:cNvSpPr/>
          <p:nvPr/>
        </p:nvSpPr>
        <p:spPr>
          <a:xfrm>
            <a:off x="7873269" y="2499349"/>
            <a:ext cx="559815" cy="8517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46201-8F40-4D7C-AE31-51BA512FE966}"/>
              </a:ext>
            </a:extLst>
          </p:cNvPr>
          <p:cNvSpPr txBox="1"/>
          <p:nvPr/>
        </p:nvSpPr>
        <p:spPr>
          <a:xfrm>
            <a:off x="9044166" y="1982246"/>
            <a:ext cx="1421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94.8%</a:t>
            </a:r>
          </a:p>
          <a:p>
            <a:pPr algn="ctr"/>
            <a:r>
              <a:rPr lang="en-US" dirty="0"/>
              <a:t>True Positive 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0182C-8647-47CE-9EAE-8A4CBEF3A7AE}"/>
              </a:ext>
            </a:extLst>
          </p:cNvPr>
          <p:cNvSpPr txBox="1"/>
          <p:nvPr/>
        </p:nvSpPr>
        <p:spPr>
          <a:xfrm>
            <a:off x="7873268" y="1744837"/>
            <a:ext cx="559815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u="sng" dirty="0"/>
              <a:t>55%</a:t>
            </a:r>
            <a:endParaRPr lang="en-US" sz="600" b="1" u="sng" dirty="0"/>
          </a:p>
          <a:p>
            <a:pPr algn="ctr"/>
            <a:r>
              <a:rPr lang="en-US" sz="800" dirty="0"/>
              <a:t>True Negative Rate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3656E2-B23B-49EB-A698-D6BE6363BA38}"/>
              </a:ext>
            </a:extLst>
          </p:cNvPr>
          <p:cNvSpPr txBox="1"/>
          <p:nvPr/>
        </p:nvSpPr>
        <p:spPr>
          <a:xfrm>
            <a:off x="9040836" y="5384956"/>
            <a:ext cx="1421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49.2%</a:t>
            </a:r>
          </a:p>
          <a:p>
            <a:pPr algn="ctr"/>
            <a:r>
              <a:rPr lang="en-US" dirty="0"/>
              <a:t>True Positive Rate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53943-53DC-4979-8A1A-CF4AF8E95B16}"/>
              </a:ext>
            </a:extLst>
          </p:cNvPr>
          <p:cNvSpPr txBox="1"/>
          <p:nvPr/>
        </p:nvSpPr>
        <p:spPr>
          <a:xfrm>
            <a:off x="7876070" y="4774984"/>
            <a:ext cx="559815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u="sng" dirty="0">
                <a:solidFill>
                  <a:schemeClr val="tx2">
                    <a:lumMod val="75000"/>
                  </a:schemeClr>
                </a:solidFill>
              </a:rPr>
              <a:t>78.3%</a:t>
            </a:r>
            <a:endParaRPr lang="en-US" sz="600" b="1" u="sng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800" dirty="0"/>
              <a:t>True Negative Rate</a:t>
            </a:r>
          </a:p>
        </p:txBody>
      </p:sp>
    </p:spTree>
    <p:extLst>
      <p:ext uri="{BB962C8B-B14F-4D97-AF65-F5344CB8AC3E}">
        <p14:creationId xmlns:p14="http://schemas.microsoft.com/office/powerpoint/2010/main" val="319122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F474-EBA1-07C0-424D-36D833298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8D688-2EFC-C3CF-F5E7-C5B6A4D62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4234"/>
            <a:ext cx="9512577" cy="43752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FFFF00"/>
                </a:solidFill>
              </a:rPr>
              <a:t>MLM ML models would likely fit the data more appropriately and have better rates for missing FUs, but I need to learn first.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3100" b="1" u="sng" dirty="0"/>
              <a:t>How can we encourage upcoming at-risk participants to complete FUs?</a:t>
            </a:r>
          </a:p>
          <a:p>
            <a:pPr lvl="1"/>
            <a:endParaRPr lang="en-US" i="1" u="sng" dirty="0"/>
          </a:p>
          <a:p>
            <a:pPr lvl="1"/>
            <a:r>
              <a:rPr lang="en-US" sz="2300" i="1" u="sng" dirty="0"/>
              <a:t>Extra compensation?</a:t>
            </a:r>
            <a:r>
              <a:rPr lang="en-US" sz="2300" i="1" dirty="0"/>
              <a:t> - </a:t>
            </a:r>
            <a:r>
              <a:rPr lang="en-US" sz="2300" dirty="0"/>
              <a:t>But budget is </a:t>
            </a:r>
            <a:r>
              <a:rPr lang="en-US" sz="2300" dirty="0" err="1"/>
              <a:t>dimishing</a:t>
            </a:r>
            <a:r>
              <a:rPr lang="en-US" sz="2300" dirty="0"/>
              <a:t> and we’ll be paying some folks who may already take it </a:t>
            </a:r>
          </a:p>
          <a:p>
            <a:pPr lvl="1"/>
            <a:r>
              <a:rPr lang="en-US" sz="2300" i="1" u="sng" dirty="0"/>
              <a:t>Extra contact?</a:t>
            </a:r>
            <a:r>
              <a:rPr lang="en-US" sz="2300" dirty="0"/>
              <a:t> - Currently, extra FU calls and meetings have not been improving completion rates significantly</a:t>
            </a:r>
          </a:p>
          <a:p>
            <a:pPr lvl="1"/>
            <a:r>
              <a:rPr lang="en-US" sz="2300" i="1" u="sng" dirty="0"/>
              <a:t>Extra Investigation?</a:t>
            </a:r>
            <a:r>
              <a:rPr lang="en-US" sz="2300" dirty="0"/>
              <a:t> – survey these individuals to explore possible reasons for missing FUs, could be done instead with previously bad responders instead of prospectively bad responders</a:t>
            </a:r>
          </a:p>
          <a:p>
            <a:pPr marL="457200" lvl="1" indent="0">
              <a:buNone/>
            </a:pPr>
            <a:endParaRPr lang="en-US" sz="2600" dirty="0"/>
          </a:p>
          <a:p>
            <a:pPr marL="0" indent="0" algn="ctr">
              <a:buNone/>
            </a:pPr>
            <a:r>
              <a:rPr lang="en-US" sz="3000" dirty="0"/>
              <a:t>What other ideas do we have that could convince someone to complete a FU survey who is likely to not complete?</a:t>
            </a:r>
          </a:p>
        </p:txBody>
      </p:sp>
    </p:spTree>
    <p:extLst>
      <p:ext uri="{BB962C8B-B14F-4D97-AF65-F5344CB8AC3E}">
        <p14:creationId xmlns:p14="http://schemas.microsoft.com/office/powerpoint/2010/main" val="396292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20986-D4CA-238E-8F7E-3B524932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FA71-2FCE-8FCA-22A3-FF697EC03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246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683</TotalTime>
  <Words>635</Words>
  <Application>Microsoft Office PowerPoint</Application>
  <PresentationFormat>Widescreen</PresentationFormat>
  <Paragraphs>90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Tw Cen MT</vt:lpstr>
      <vt:lpstr>Circuit</vt:lpstr>
      <vt:lpstr>Using Machine Learning to Predict Follow-up Retention:</vt:lpstr>
      <vt:lpstr>Machine learning (ML) briefer</vt:lpstr>
      <vt:lpstr>ML workflow</vt:lpstr>
      <vt:lpstr>Methods</vt:lpstr>
      <vt:lpstr>Model Selection and Training</vt:lpstr>
      <vt:lpstr>Model Fitting and Tuning</vt:lpstr>
      <vt:lpstr>Results and tinkering</vt:lpstr>
      <vt:lpstr>Next steps</vt:lpstr>
      <vt:lpstr>Ideas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Machine Learning to Predict Follow-up Retention:</dc:title>
  <dc:creator>Diego</dc:creator>
  <cp:lastModifiedBy>Diego</cp:lastModifiedBy>
  <cp:revision>27</cp:revision>
  <dcterms:created xsi:type="dcterms:W3CDTF">2023-08-23T19:12:49Z</dcterms:created>
  <dcterms:modified xsi:type="dcterms:W3CDTF">2024-02-13T19:06:05Z</dcterms:modified>
</cp:coreProperties>
</file>